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HK Grotesk Bold"/>
      <p:regular r:id="rId3"/>
      <p:bold r:id="rId4"/>
    </p:embeddedFont>
    <p:embeddedFont>
      <p:font typeface="Open Sauce Bold"/>
      <p:regular r:id="rId5"/>
      <p:bold r:id="rId6"/>
    </p:embeddedFont>
    <p:embeddedFont>
      <p:font typeface="Roboto" panose="02000000000000000000" pitchFamily="2" charset="0"/>
      <p:regular r:id="rId7"/>
      <p:bold r:id="rId8"/>
      <p:italic r:id="rId9"/>
      <p:boldItalic r:id="rId10"/>
    </p:embeddedFont>
    <p:embeddedFont>
      <p:font typeface="Roboto Bold" panose="02000000000000000000"/>
      <p:regular r:id="rId11"/>
      <p:bold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89" autoAdjust="0"/>
  </p:normalViewPr>
  <p:slideViewPr>
    <p:cSldViewPr>
      <p:cViewPr varScale="1">
        <p:scale>
          <a:sx n="80" d="100"/>
          <a:sy n="80" d="100"/>
        </p:scale>
        <p:origin x="8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heme" Target="theme/theme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8021" y="2250407"/>
            <a:ext cx="18277027" cy="8139894"/>
            <a:chOff x="0" y="0"/>
            <a:chExt cx="18277027" cy="813988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277078" cy="8139938"/>
            </a:xfrm>
            <a:custGeom>
              <a:avLst/>
              <a:gdLst/>
              <a:ahLst/>
              <a:cxnLst/>
              <a:rect l="l" t="t" r="r" b="b"/>
              <a:pathLst>
                <a:path w="18277078" h="8139938">
                  <a:moveTo>
                    <a:pt x="0" y="0"/>
                  </a:moveTo>
                  <a:lnTo>
                    <a:pt x="0" y="8139938"/>
                  </a:lnTo>
                  <a:lnTo>
                    <a:pt x="18277078" y="8139938"/>
                  </a:lnTo>
                  <a:lnTo>
                    <a:pt x="18277078" y="0"/>
                  </a:lnTo>
                  <a:close/>
                </a:path>
              </a:pathLst>
            </a:custGeom>
            <a:solidFill>
              <a:srgbClr val="D4E3F6"/>
            </a:solidFill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4" name="Freeform 4"/>
          <p:cNvSpPr/>
          <p:nvPr/>
        </p:nvSpPr>
        <p:spPr>
          <a:xfrm>
            <a:off x="0" y="0"/>
            <a:ext cx="18288000" cy="2276475"/>
          </a:xfrm>
          <a:custGeom>
            <a:avLst/>
            <a:gdLst/>
            <a:ahLst/>
            <a:cxnLst/>
            <a:rect l="l" t="t" r="r" b="b"/>
            <a:pathLst>
              <a:path w="18288000" h="2276475">
                <a:moveTo>
                  <a:pt x="0" y="0"/>
                </a:moveTo>
                <a:lnTo>
                  <a:pt x="18288000" y="0"/>
                </a:lnTo>
                <a:lnTo>
                  <a:pt x="18288000" y="2276475"/>
                </a:lnTo>
                <a:lnTo>
                  <a:pt x="0" y="22764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b="-270711"/>
            </a:stretch>
          </a:blipFill>
        </p:spPr>
        <p:txBody>
          <a:bodyPr/>
          <a:lstStyle/>
          <a:p>
            <a:endParaRPr lang="tr-TR"/>
          </a:p>
        </p:txBody>
      </p:sp>
      <p:grpSp>
        <p:nvGrpSpPr>
          <p:cNvPr id="5" name="Group 5"/>
          <p:cNvGrpSpPr/>
          <p:nvPr/>
        </p:nvGrpSpPr>
        <p:grpSpPr>
          <a:xfrm>
            <a:off x="531177" y="8863336"/>
            <a:ext cx="16964366" cy="1010148"/>
            <a:chOff x="0" y="-38100"/>
            <a:chExt cx="4907161" cy="292198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907161" cy="254098"/>
            </a:xfrm>
            <a:custGeom>
              <a:avLst/>
              <a:gdLst/>
              <a:ahLst/>
              <a:cxnLst/>
              <a:rect l="l" t="t" r="r" b="b"/>
              <a:pathLst>
                <a:path w="4907161" h="254098">
                  <a:moveTo>
                    <a:pt x="0" y="0"/>
                  </a:moveTo>
                  <a:lnTo>
                    <a:pt x="4907161" y="0"/>
                  </a:lnTo>
                  <a:lnTo>
                    <a:pt x="4907161" y="254098"/>
                  </a:lnTo>
                  <a:lnTo>
                    <a:pt x="0" y="254098"/>
                  </a:lnTo>
                  <a:close/>
                </a:path>
              </a:pathLst>
            </a:custGeom>
            <a:solidFill>
              <a:srgbClr val="53A7D0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4907161" cy="292198"/>
            </a:xfrm>
            <a:prstGeom prst="rect">
              <a:avLst/>
            </a:prstGeom>
          </p:spPr>
          <p:txBody>
            <a:bodyPr lIns="46254" tIns="46254" rIns="46254" bIns="46254" rtlCol="0" anchor="ctr"/>
            <a:lstStyle/>
            <a:p>
              <a:pPr algn="ctr">
                <a:lnSpc>
                  <a:spcPts val="2804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531177" y="4659089"/>
            <a:ext cx="9796915" cy="3972806"/>
            <a:chOff x="0" y="-38100"/>
            <a:chExt cx="2833884" cy="1149185"/>
          </a:xfrm>
        </p:grpSpPr>
        <p:sp>
          <p:nvSpPr>
            <p:cNvPr id="9" name="Freeform 9"/>
            <p:cNvSpPr/>
            <p:nvPr/>
          </p:nvSpPr>
          <p:spPr>
            <a:xfrm>
              <a:off x="0" y="165330"/>
              <a:ext cx="2833884" cy="945755"/>
            </a:xfrm>
            <a:custGeom>
              <a:avLst/>
              <a:gdLst/>
              <a:ahLst/>
              <a:cxnLst/>
              <a:rect l="l" t="t" r="r" b="b"/>
              <a:pathLst>
                <a:path w="2833884" h="1111085">
                  <a:moveTo>
                    <a:pt x="0" y="0"/>
                  </a:moveTo>
                  <a:lnTo>
                    <a:pt x="2833884" y="0"/>
                  </a:lnTo>
                  <a:lnTo>
                    <a:pt x="2833884" y="1111085"/>
                  </a:lnTo>
                  <a:lnTo>
                    <a:pt x="0" y="1111085"/>
                  </a:lnTo>
                  <a:close/>
                </a:path>
              </a:pathLst>
            </a:custGeom>
            <a:solidFill>
              <a:srgbClr val="53A7D0"/>
            </a:solidFill>
          </p:spPr>
          <p:txBody>
            <a:bodyPr/>
            <a:lstStyle/>
            <a:p>
              <a:r>
                <a:rPr lang="en-US" sz="2100" dirty="0"/>
                <a:t>——————————————————————————</a:t>
              </a:r>
            </a:p>
            <a:p>
              <a:r>
                <a:rPr lang="en-US" sz="2100" dirty="0"/>
                <a:t>——————————————————————————</a:t>
              </a:r>
            </a:p>
            <a:p>
              <a:r>
                <a:rPr lang="en-US" sz="2100" dirty="0"/>
                <a:t>———————————————————————————–</a:t>
              </a:r>
            </a:p>
            <a:p>
              <a:r>
                <a:rPr lang="en-US" sz="2100" dirty="0"/>
                <a:t>———————————————————————————</a:t>
              </a:r>
            </a:p>
            <a:p>
              <a:r>
                <a:rPr lang="en-US" sz="2100" dirty="0"/>
                <a:t>——————————————————————————</a:t>
              </a:r>
            </a:p>
            <a:p>
              <a:r>
                <a:rPr lang="en-US" sz="2100" dirty="0"/>
                <a:t>—————————————————————————————</a:t>
              </a:r>
            </a:p>
            <a:p>
              <a:r>
                <a:rPr lang="en-US" sz="2100" dirty="0"/>
                <a:t>——————————————————————————</a:t>
              </a:r>
            </a:p>
            <a:p>
              <a:r>
                <a:rPr lang="en-US" sz="2100" dirty="0"/>
                <a:t>———————————————————————————–</a:t>
              </a:r>
            </a:p>
            <a:p>
              <a:r>
                <a:rPr lang="en-US" sz="2100" dirty="0"/>
                <a:t>———————————————————————————</a:t>
              </a:r>
            </a:p>
            <a:p>
              <a:r>
                <a:rPr lang="en-US" sz="2100" dirty="0"/>
                <a:t>—————————————————————————</a:t>
              </a:r>
            </a:p>
            <a:p>
              <a:endParaRPr lang="en-US" sz="2100" dirty="0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833884" cy="1149185"/>
            </a:xfrm>
            <a:prstGeom prst="rect">
              <a:avLst/>
            </a:prstGeom>
          </p:spPr>
          <p:txBody>
            <a:bodyPr lIns="46254" tIns="46254" rIns="46254" bIns="46254" rtlCol="0" anchor="ctr"/>
            <a:lstStyle/>
            <a:p>
              <a:pPr algn="ctr">
                <a:lnSpc>
                  <a:spcPts val="2804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531177" y="4790803"/>
            <a:ext cx="9796915" cy="571558"/>
            <a:chOff x="0" y="0"/>
            <a:chExt cx="2833884" cy="16533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833884" cy="165330"/>
            </a:xfrm>
            <a:custGeom>
              <a:avLst/>
              <a:gdLst/>
              <a:ahLst/>
              <a:cxnLst/>
              <a:rect l="l" t="t" r="r" b="b"/>
              <a:pathLst>
                <a:path w="2833884" h="165330">
                  <a:moveTo>
                    <a:pt x="0" y="0"/>
                  </a:moveTo>
                  <a:lnTo>
                    <a:pt x="2833884" y="0"/>
                  </a:lnTo>
                  <a:lnTo>
                    <a:pt x="2833884" y="165330"/>
                  </a:lnTo>
                  <a:lnTo>
                    <a:pt x="0" y="1653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2833884" cy="203430"/>
            </a:xfrm>
            <a:prstGeom prst="rect">
              <a:avLst/>
            </a:prstGeom>
          </p:spPr>
          <p:txBody>
            <a:bodyPr lIns="46254" tIns="46254" rIns="46254" bIns="46254" rtlCol="0" anchor="ctr"/>
            <a:lstStyle/>
            <a:p>
              <a:pPr algn="ctr">
                <a:lnSpc>
                  <a:spcPts val="2804"/>
                </a:lnSpc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531177" y="3636415"/>
            <a:ext cx="17296185" cy="5001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892"/>
              </a:lnSpc>
            </a:pPr>
            <a:r>
              <a:rPr lang="en-US" sz="3600" b="1" dirty="0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TITLE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60638" y="2538920"/>
            <a:ext cx="16731363" cy="3784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4"/>
              </a:lnSpc>
            </a:pPr>
            <a:r>
              <a:rPr lang="en-US" sz="2463" b="1" dirty="0">
                <a:solidFill>
                  <a:srgbClr val="000000"/>
                </a:solidFill>
                <a:latin typeface="Roboto Bold"/>
                <a:ea typeface="Roboto Bold"/>
                <a:cs typeface="Roboto Bold"/>
                <a:sym typeface="Roboto Bold"/>
              </a:rPr>
              <a:t>Original Article / Özgün Makale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60638" y="2987150"/>
            <a:ext cx="16731363" cy="3718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944"/>
              </a:lnSpc>
            </a:pPr>
            <a:r>
              <a:rPr lang="en-US" sz="2463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DO­I: 10.4274/jtsm.galenos.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59524" y="9104723"/>
            <a:ext cx="16499776" cy="304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605"/>
              </a:lnSpc>
            </a:pPr>
            <a:r>
              <a:rPr lang="en-US" sz="1659" b="1" dirty="0">
                <a:solidFill>
                  <a:srgbClr val="FFFFFF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Cite this article as:</a:t>
            </a:r>
            <a:endParaRPr lang="en-US" sz="1600" dirty="0"/>
          </a:p>
        </p:txBody>
      </p:sp>
      <p:sp>
        <p:nvSpPr>
          <p:cNvPr id="19" name="TextBox 19"/>
          <p:cNvSpPr txBox="1"/>
          <p:nvPr/>
        </p:nvSpPr>
        <p:spPr>
          <a:xfrm>
            <a:off x="759524" y="5600485"/>
            <a:ext cx="9258466" cy="273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28"/>
              </a:lnSpc>
            </a:pPr>
            <a:endParaRPr lang="en-US" sz="1599" b="1" dirty="0">
              <a:solidFill>
                <a:srgbClr val="FFFFFF"/>
              </a:solidFill>
              <a:latin typeface="HK Grotesk Bold"/>
              <a:ea typeface="HK Grotesk Bold"/>
              <a:cs typeface="HK Grotesk Bold"/>
              <a:sym typeface="HK Grotesk 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59524" y="4867415"/>
            <a:ext cx="7524714" cy="3987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220"/>
              </a:lnSpc>
              <a:spcBef>
                <a:spcPct val="0"/>
              </a:spcBef>
            </a:pPr>
            <a:r>
              <a:rPr lang="en-US" sz="2300" b="1">
                <a:solidFill>
                  <a:srgbClr val="242445"/>
                </a:solidFill>
                <a:latin typeface="HK Grotesk Bold"/>
                <a:ea typeface="HK Grotesk Bold"/>
                <a:cs typeface="HK Grotesk Bold"/>
                <a:sym typeface="HK Grotesk Bold"/>
              </a:rPr>
              <a:t>ABSTRACT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63032F4-A6C9-D5F6-3BA1-D12D10967036}"/>
              </a:ext>
            </a:extLst>
          </p:cNvPr>
          <p:cNvSpPr/>
          <p:nvPr/>
        </p:nvSpPr>
        <p:spPr>
          <a:xfrm>
            <a:off x="10668000" y="4790803"/>
            <a:ext cx="6827543" cy="38410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/>
              <a:t>ADD PICTURE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</Words>
  <Application>Microsoft Macintosh PowerPoint</Application>
  <PresentationFormat>Özel</PresentationFormat>
  <Paragraphs>16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8" baseType="lpstr">
      <vt:lpstr>Open Sauce Bold</vt:lpstr>
      <vt:lpstr>Arial</vt:lpstr>
      <vt:lpstr>Roboto Bold</vt:lpstr>
      <vt:lpstr>Calibri</vt:lpstr>
      <vt:lpstr>HK Grotesk Bold</vt:lpstr>
      <vt:lpstr>Roboto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JTSM ABSTRACT.pdf</dc:title>
  <cp:lastModifiedBy>Galenos</cp:lastModifiedBy>
  <cp:revision>6</cp:revision>
  <dcterms:created xsi:type="dcterms:W3CDTF">2006-08-16T00:00:00Z</dcterms:created>
  <dcterms:modified xsi:type="dcterms:W3CDTF">2026-06-04T07:36:03Z</dcterms:modified>
  <dc:identifier>DAGhVJYKrGc</dc:identifier>
</cp:coreProperties>
</file>